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58"/>
  </p:notesMasterIdLst>
  <p:handoutMasterIdLst>
    <p:handoutMasterId r:id="rId59"/>
  </p:handoutMasterIdLst>
  <p:sldIdLst>
    <p:sldId id="260" r:id="rId3"/>
    <p:sldId id="261" r:id="rId4"/>
    <p:sldId id="258" r:id="rId5"/>
    <p:sldId id="280" r:id="rId6"/>
    <p:sldId id="285" r:id="rId7"/>
    <p:sldId id="271" r:id="rId8"/>
    <p:sldId id="289" r:id="rId9"/>
    <p:sldId id="292" r:id="rId10"/>
    <p:sldId id="345" r:id="rId11"/>
    <p:sldId id="266" r:id="rId12"/>
    <p:sldId id="267" r:id="rId13"/>
    <p:sldId id="294" r:id="rId14"/>
    <p:sldId id="295" r:id="rId15"/>
    <p:sldId id="296" r:id="rId16"/>
    <p:sldId id="297" r:id="rId17"/>
    <p:sldId id="304" r:id="rId18"/>
    <p:sldId id="298" r:id="rId19"/>
    <p:sldId id="299" r:id="rId20"/>
    <p:sldId id="347" r:id="rId21"/>
    <p:sldId id="302" r:id="rId22"/>
    <p:sldId id="311" r:id="rId23"/>
    <p:sldId id="348" r:id="rId24"/>
    <p:sldId id="349" r:id="rId25"/>
    <p:sldId id="350" r:id="rId26"/>
    <p:sldId id="351" r:id="rId27"/>
    <p:sldId id="353" r:id="rId28"/>
    <p:sldId id="307" r:id="rId29"/>
    <p:sldId id="308" r:id="rId30"/>
    <p:sldId id="354" r:id="rId31"/>
    <p:sldId id="355" r:id="rId32"/>
    <p:sldId id="359" r:id="rId33"/>
    <p:sldId id="356" r:id="rId34"/>
    <p:sldId id="360" r:id="rId35"/>
    <p:sldId id="319" r:id="rId36"/>
    <p:sldId id="357" r:id="rId37"/>
    <p:sldId id="363" r:id="rId38"/>
    <p:sldId id="358" r:id="rId39"/>
    <p:sldId id="364" r:id="rId40"/>
    <p:sldId id="346" r:id="rId41"/>
    <p:sldId id="326" r:id="rId42"/>
    <p:sldId id="365" r:id="rId43"/>
    <p:sldId id="366" r:id="rId44"/>
    <p:sldId id="367" r:id="rId45"/>
    <p:sldId id="368" r:id="rId46"/>
    <p:sldId id="369" r:id="rId47"/>
    <p:sldId id="370" r:id="rId48"/>
    <p:sldId id="337" r:id="rId49"/>
    <p:sldId id="371" r:id="rId50"/>
    <p:sldId id="372" r:id="rId51"/>
    <p:sldId id="373" r:id="rId52"/>
    <p:sldId id="374" r:id="rId53"/>
    <p:sldId id="275" r:id="rId54"/>
    <p:sldId id="276" r:id="rId55"/>
    <p:sldId id="284" r:id="rId56"/>
    <p:sldId id="27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2" autoAdjust="0"/>
    <p:restoredTop sz="94533" autoAdjust="0"/>
  </p:normalViewPr>
  <p:slideViewPr>
    <p:cSldViewPr snapToGrid="0" showGuides="1">
      <p:cViewPr varScale="1">
        <p:scale>
          <a:sx n="69" d="100"/>
          <a:sy n="69" d="100"/>
        </p:scale>
        <p:origin x="8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201D687-89AC-069B-08C8-23B9557C26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A54B50-241A-788F-1764-3F01F0E837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BE69F-E142-4211-A5A3-2C2E1EBBF6D8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3312FA-0001-4513-B8C0-F6CC7C2A5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ADA750-6C20-BC80-EC20-02CA9669F1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744D-E45A-431C-B1E4-F3C1A78A5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9259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82E58-0CA4-4033-ACE5-7B01C6FD59FE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4B07D-7B72-408A-A9CD-9C605888B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277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B07D-7B72-408A-A9CD-9C605888B7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0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4B07D-7B72-408A-A9CD-9C605888B7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8522-14D4-42B8-A860-0D3CBC01B610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1501-B9E8-4774-95F9-970A7C008505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8FDE-D352-4AAB-9F9D-9CA0492BF460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189E-8AF5-4CA7-9A19-6D4F930AFF85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6412-3645-4792-BB84-EDF8FAF3FDD3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0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66B6-6E8A-42BA-93D7-524AD0EFB750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4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7C824-7AD3-489A-B546-345CEE522208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3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1146C-A334-4A6C-BB5C-B29FFE09E07F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D96B2-5287-439E-BAD7-227E47713BEE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1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4DAC-667C-4A23-ACCB-D8A08D19B7BA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0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6A5-ADDD-43F5-AC9A-8B71DCDA3760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1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E379-1274-4E08-958D-C344790AD57D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D335-E628-4067-A006-CC16A80DFF13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59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7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4761-AC62-477D-8F1A-303B4907A4E2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89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DB0F-5221-42DD-911E-9708CC3152A2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8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DAFD-F403-42AB-81A2-6A6E6BD3A631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44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9DD-D36E-4B39-B182-D57EDB728DC1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6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645E-805E-4C98-AF0B-CCB261AA3A51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64F5-F896-44CE-A9E9-D79DFB1CC6B1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5538-F9F6-4F0B-ADFB-F3B19A07CB43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BA5A-C8D2-4F2B-B95A-C9FB9568650D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591" y="636200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D494-4780-47A8-98F3-829527329EE4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597" y="635634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A191-8BC5-4402-B363-992D15C94039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59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63C9-805B-4AFE-A45B-79882F241EB3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FAB13-8DF3-44F2-A662-0FB015EADD65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E375A-2441-43D7-AB98-0044E2BB10F6}" type="datetime1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74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973254" y="2397948"/>
            <a:ext cx="624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대용량 트래픽 처리를 위한</a:t>
            </a: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Hybrid AWS Architecture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624287" y="4346555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윤인규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솔데스크 </a:t>
            </a:r>
            <a:r>
              <a:rPr lang="en-US" altLang="ko-KR" sz="1600" dirty="0">
                <a:solidFill>
                  <a:schemeClr val="bg1"/>
                </a:solidFill>
              </a:rPr>
              <a:t>501</a:t>
            </a:r>
            <a:r>
              <a:rPr lang="ko-KR" altLang="en-US" sz="1600" dirty="0">
                <a:solidFill>
                  <a:schemeClr val="bg1"/>
                </a:solidFill>
              </a:rPr>
              <a:t>호</a:t>
            </a:r>
            <a:r>
              <a:rPr lang="en-US" altLang="ko-KR" sz="1600" dirty="0">
                <a:solidFill>
                  <a:schemeClr val="bg1"/>
                </a:solidFill>
              </a:rPr>
              <a:t>_</a:t>
            </a:r>
            <a:r>
              <a:rPr lang="ko-KR" altLang="en-US" sz="1600" dirty="0">
                <a:solidFill>
                  <a:schemeClr val="bg1"/>
                </a:solidFill>
              </a:rPr>
              <a:t>개인프로젝트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Ansible </a:t>
            </a:r>
            <a:r>
              <a:rPr lang="ko-KR" altLang="en-US" sz="1200" dirty="0">
                <a:solidFill>
                  <a:schemeClr val="bg1"/>
                </a:solidFill>
              </a:rPr>
              <a:t>자동화 클라우드 환경 </a:t>
            </a:r>
            <a:r>
              <a:rPr lang="en-US" altLang="ko-KR" sz="1200" dirty="0">
                <a:solidFill>
                  <a:schemeClr val="bg1"/>
                </a:solidFill>
              </a:rPr>
              <a:t>DevOps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D5E418-7504-B790-A4E1-5CEFA066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4" r="22966"/>
          <a:stretch/>
        </p:blipFill>
        <p:spPr>
          <a:xfrm>
            <a:off x="2605859" y="-1"/>
            <a:ext cx="9586141" cy="6857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리소스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8125280" y="3371981"/>
            <a:ext cx="36199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effectLst/>
                <a:latin typeface="+mj-lt"/>
              </a:rPr>
              <a:t>Internet Gateway</a:t>
            </a:r>
          </a:p>
          <a:p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수평 확장되고 가용성이 높은 중복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VPC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구성 요소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VPC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와 인터넷 간에 통신할 수 있게 하며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,</a:t>
            </a: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IPv4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트래픽 및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IPv6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트래픽을 지원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8125280" y="1619245"/>
            <a:ext cx="39966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EC2 Instance</a:t>
            </a: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균형 있는 컴퓨팅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메모리 및 네트워킹 리소스를 제공</a:t>
            </a:r>
            <a:endParaRPr lang="en-US" altLang="ko-KR" sz="12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다양한 여러 워크로드에 사용</a:t>
            </a:r>
            <a:r>
              <a:rPr lang="ko-KR" altLang="en-US" sz="1200" dirty="0">
                <a:solidFill>
                  <a:srgbClr val="333333"/>
                </a:solidFill>
                <a:latin typeface="+mn-ea"/>
              </a:rPr>
              <a:t>가능</a:t>
            </a:r>
            <a:endParaRPr lang="en-US" altLang="ko-KR" sz="12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인스턴스는 웹 서버 및 코드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+mn-ea"/>
              </a:rPr>
              <a:t>리포지토리와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 같은</a:t>
            </a:r>
            <a:endParaRPr lang="en-US" altLang="ko-KR" sz="12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+mn-ea"/>
              </a:rPr>
              <a:t>리소스를 동등한 비율로 사용하는 애플리케이션에 적합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9A0A0D-520E-115D-A5AD-8514823ED777}"/>
              </a:ext>
            </a:extLst>
          </p:cNvPr>
          <p:cNvSpPr/>
          <p:nvPr/>
        </p:nvSpPr>
        <p:spPr>
          <a:xfrm>
            <a:off x="6436768" y="1530188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4C0F57-4F8E-C99E-1D3C-74056164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80" y="1778700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C79DA1-990E-7CB5-5690-B4A73FBE157E}"/>
              </a:ext>
            </a:extLst>
          </p:cNvPr>
          <p:cNvSpPr/>
          <p:nvPr/>
        </p:nvSpPr>
        <p:spPr>
          <a:xfrm>
            <a:off x="6436768" y="3235120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D73DBF-2EF0-09C7-79E1-4AAB610536BE}"/>
              </a:ext>
            </a:extLst>
          </p:cNvPr>
          <p:cNvSpPr/>
          <p:nvPr/>
        </p:nvSpPr>
        <p:spPr>
          <a:xfrm>
            <a:off x="6436768" y="4940052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D55218C-F7AF-0D11-0BDB-3A853D9EC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42" y="3512207"/>
            <a:ext cx="8572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377819-84BE-3A01-7C3D-3080C624E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56" y="5217139"/>
            <a:ext cx="8572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F5C7157-BBA0-8B5F-B588-7F3E174C6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680E7F-8A61-9E9D-31B9-49CFE9E96B29}"/>
              </a:ext>
            </a:extLst>
          </p:cNvPr>
          <p:cNvSpPr txBox="1"/>
          <p:nvPr/>
        </p:nvSpPr>
        <p:spPr>
          <a:xfrm>
            <a:off x="8176356" y="4940052"/>
            <a:ext cx="40655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latin typeface="+mj-lt"/>
              </a:rPr>
              <a:t>VPC Peering</a:t>
            </a:r>
          </a:p>
          <a:p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 err="1">
                <a:solidFill>
                  <a:srgbClr val="16191F"/>
                </a:solidFill>
                <a:effectLst/>
                <a:latin typeface="Amazon Ember"/>
              </a:rPr>
              <a:t>프라이빗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IPv4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주소 또는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IPv6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주소를 사용하여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두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간에 트래픽을 라우팅할 수 있도록 하기 위한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두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사이의 네트워킹 연결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동일한 네트워크에 속하는 경우와 같이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의 인스턴스가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서로 통신</a:t>
            </a:r>
            <a:r>
              <a:rPr lang="ko-KR" altLang="en-US" sz="1200" dirty="0">
                <a:solidFill>
                  <a:srgbClr val="16191F"/>
                </a:solidFill>
                <a:latin typeface="Amazon Ember"/>
              </a:rPr>
              <a:t>가능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83F307-69D8-DE60-3EF7-7F6C87C4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14" grpId="0" animBg="1"/>
      <p:bldP spid="15" grpId="0" animBg="1"/>
      <p:bldP spid="16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리소스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0" y="1092348"/>
            <a:ext cx="6096000" cy="576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9A0A0D-520E-115D-A5AD-8514823ED777}"/>
              </a:ext>
            </a:extLst>
          </p:cNvPr>
          <p:cNvSpPr/>
          <p:nvPr/>
        </p:nvSpPr>
        <p:spPr>
          <a:xfrm>
            <a:off x="6436768" y="1530188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C79DA1-990E-7CB5-5690-B4A73FBE157E}"/>
              </a:ext>
            </a:extLst>
          </p:cNvPr>
          <p:cNvSpPr/>
          <p:nvPr/>
        </p:nvSpPr>
        <p:spPr>
          <a:xfrm>
            <a:off x="6436768" y="3235120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D73DBF-2EF0-09C7-79E1-4AAB610536BE}"/>
              </a:ext>
            </a:extLst>
          </p:cNvPr>
          <p:cNvSpPr/>
          <p:nvPr/>
        </p:nvSpPr>
        <p:spPr>
          <a:xfrm>
            <a:off x="6436768" y="4940052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3F4454-E0C2-620F-DE2E-AAB6AD1E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9" y="34836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AAFF28-3786-6871-41AE-717675E6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39" y="1778700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A332665-F68C-EE8B-764C-4BA0956E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41" y="5217137"/>
            <a:ext cx="8572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F2C68-7D47-D52F-A8ED-599D577D3117}"/>
              </a:ext>
            </a:extLst>
          </p:cNvPr>
          <p:cNvSpPr txBox="1"/>
          <p:nvPr/>
        </p:nvSpPr>
        <p:spPr>
          <a:xfrm>
            <a:off x="8135639" y="1619245"/>
            <a:ext cx="389722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latin typeface="+mj-lt"/>
              </a:rPr>
              <a:t>Auto Scaling Group</a:t>
            </a:r>
          </a:p>
          <a:p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애플리케이션의 로드를 처리할 수 있는 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정확한 수의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Amazon EC2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인스턴스를 유지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effectLst/>
                <a:latin typeface="+mn-ea"/>
              </a:rPr>
              <a:t>그룹내에서 필요에 따라서 인스턴스를 생성하고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b="0" i="0" dirty="0">
                <a:effectLst/>
                <a:latin typeface="+mn-ea"/>
              </a:rPr>
              <a:t>필요가 없어진 인스턴스를 제거하기 위한 대상을 특정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E50BE-288B-55F8-29A9-F9A6E938B43E}"/>
              </a:ext>
            </a:extLst>
          </p:cNvPr>
          <p:cNvSpPr txBox="1"/>
          <p:nvPr/>
        </p:nvSpPr>
        <p:spPr>
          <a:xfrm>
            <a:off x="8135639" y="3336538"/>
            <a:ext cx="380585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latin typeface="+mj-lt"/>
              </a:rPr>
              <a:t>Application Load Balancer</a:t>
            </a:r>
          </a:p>
          <a:p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둘 이상의 가용 영역에서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EC2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인스턴스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, IP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주소 등 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여러 대상에 걸쳐 수신되는 트래픽을 자동으로 분산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등록된 대상의 상태를 모니터링하면서 상태가 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양호한 대상으로만 트래픽을 라우팅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8EE36-BB24-2F60-5C0C-41F75F9E2D70}"/>
              </a:ext>
            </a:extLst>
          </p:cNvPr>
          <p:cNvSpPr txBox="1"/>
          <p:nvPr/>
        </p:nvSpPr>
        <p:spPr>
          <a:xfrm>
            <a:off x="8168141" y="5121440"/>
            <a:ext cx="3515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latin typeface="+mj-ea"/>
                <a:ea typeface="+mj-ea"/>
              </a:rPr>
              <a:t>Gateway Endpoint</a:t>
            </a:r>
          </a:p>
          <a:p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게이트웨이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VPC </a:t>
            </a:r>
            <a:r>
              <a:rPr lang="ko-KR" altLang="en-US" sz="1200" b="0" i="0" dirty="0" err="1">
                <a:solidFill>
                  <a:srgbClr val="16191F"/>
                </a:solidFill>
                <a:effectLst/>
                <a:latin typeface="+mn-ea"/>
              </a:rPr>
              <a:t>엔드포인트를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 사용하면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VPC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용 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인터넷 게이트웨이 또는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NAT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디바이스가 없어도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Amazon S3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및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DynamoDB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에 안정적으로 연결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544099-1C99-77F9-6729-1D8D16531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A6133CA-C7AC-E52B-EF76-CEEDBE2C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8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리소스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9A0A0D-520E-115D-A5AD-8514823ED777}"/>
              </a:ext>
            </a:extLst>
          </p:cNvPr>
          <p:cNvSpPr/>
          <p:nvPr/>
        </p:nvSpPr>
        <p:spPr>
          <a:xfrm>
            <a:off x="6436768" y="1530188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C79DA1-990E-7CB5-5690-B4A73FBE157E}"/>
              </a:ext>
            </a:extLst>
          </p:cNvPr>
          <p:cNvSpPr/>
          <p:nvPr/>
        </p:nvSpPr>
        <p:spPr>
          <a:xfrm>
            <a:off x="6436768" y="3235120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D73DBF-2EF0-09C7-79E1-4AAB610536BE}"/>
              </a:ext>
            </a:extLst>
          </p:cNvPr>
          <p:cNvSpPr/>
          <p:nvPr/>
        </p:nvSpPr>
        <p:spPr>
          <a:xfrm>
            <a:off x="6436768" y="4940052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FED759-FE71-A422-4897-357DE2C5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40" y="3524567"/>
            <a:ext cx="8572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9ADF794-576D-9A5E-5F18-1571304E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8" y="1778700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FAD7809-16C5-CAA1-9C39-D8AB3293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40" y="5217137"/>
            <a:ext cx="8572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EF6A43-58B2-46AB-E232-0F1318C04F9A}"/>
              </a:ext>
            </a:extLst>
          </p:cNvPr>
          <p:cNvSpPr txBox="1"/>
          <p:nvPr/>
        </p:nvSpPr>
        <p:spPr>
          <a:xfrm>
            <a:off x="8125278" y="1587771"/>
            <a:ext cx="410561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VPN</a:t>
            </a:r>
          </a:p>
          <a:p>
            <a:endParaRPr lang="en-US" altLang="ko-KR" sz="1200" b="1" i="0" dirty="0">
              <a:solidFill>
                <a:srgbClr val="16191F"/>
              </a:solidFill>
              <a:effectLst/>
              <a:latin typeface="+mj-ea"/>
              <a:ea typeface="+mj-ea"/>
            </a:endParaRPr>
          </a:p>
          <a:p>
            <a:r>
              <a:rPr lang="ko-KR" altLang="en-US" sz="1200" b="0" i="0" dirty="0">
                <a:solidFill>
                  <a:srgbClr val="040C28"/>
                </a:solidFill>
                <a:effectLst/>
                <a:latin typeface="+mn-ea"/>
              </a:rPr>
              <a:t>인터넷을 통해 디바이스 간에 사설 네트워크 연결을 생성</a:t>
            </a:r>
            <a:endParaRPr lang="en-US" altLang="ko-KR" sz="1200" b="0" i="0" dirty="0">
              <a:solidFill>
                <a:srgbClr val="040C28"/>
              </a:solidFill>
              <a:effectLst/>
              <a:latin typeface="+mn-ea"/>
            </a:endParaRPr>
          </a:p>
          <a:p>
            <a:r>
              <a:rPr lang="en-US" altLang="ko-KR" sz="1200" b="0" i="0" dirty="0">
                <a:solidFill>
                  <a:srgbClr val="202124"/>
                </a:solidFill>
                <a:effectLst/>
                <a:latin typeface="+mn-ea"/>
              </a:rPr>
              <a:t>VPN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은 퍼블릭 네트워크를 통해 데이터를 안전하게 </a:t>
            </a:r>
            <a:endParaRPr lang="en-US" altLang="ko-KR" sz="1200" b="0" i="0" dirty="0">
              <a:solidFill>
                <a:srgbClr val="202124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익명으로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+mn-ea"/>
              </a:rPr>
              <a:t>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전송</a:t>
            </a:r>
            <a:endParaRPr lang="en-US" altLang="ko-KR" sz="1200" b="0" i="0" dirty="0">
              <a:solidFill>
                <a:srgbClr val="202124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사용자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+mn-ea"/>
              </a:rPr>
              <a:t>IP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주소를 </a:t>
            </a:r>
            <a:r>
              <a:rPr lang="ko-KR" altLang="en-US" sz="1200" b="0" i="0" dirty="0" err="1">
                <a:solidFill>
                  <a:srgbClr val="202124"/>
                </a:solidFill>
                <a:effectLst/>
                <a:latin typeface="+mn-ea"/>
              </a:rPr>
              <a:t>마스킹하고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+mn-ea"/>
              </a:rPr>
              <a:t> 데이터를 암호화</a:t>
            </a:r>
            <a:endParaRPr lang="en-US" altLang="ko-KR" sz="1200" b="1" i="0" dirty="0">
              <a:solidFill>
                <a:srgbClr val="16191F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05740-8640-E50A-A71F-2320BAA34FD6}"/>
              </a:ext>
            </a:extLst>
          </p:cNvPr>
          <p:cNvSpPr txBox="1"/>
          <p:nvPr/>
        </p:nvSpPr>
        <p:spPr>
          <a:xfrm>
            <a:off x="8125278" y="3159658"/>
            <a:ext cx="38635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VP</a:t>
            </a:r>
            <a:r>
              <a:rPr lang="en-US" altLang="ko-KR" sz="1600" b="1" dirty="0">
                <a:solidFill>
                  <a:srgbClr val="16191F"/>
                </a:solidFill>
                <a:latin typeface="+mj-ea"/>
                <a:ea typeface="+mj-ea"/>
              </a:rPr>
              <a:t>C</a:t>
            </a:r>
            <a:r>
              <a:rPr lang="ko-KR" altLang="en-US" sz="1600" b="1" dirty="0">
                <a:solidFill>
                  <a:srgbClr val="16191F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16191F"/>
                </a:solidFill>
                <a:latin typeface="+mj-ea"/>
                <a:ea typeface="+mj-ea"/>
              </a:rPr>
              <a:t>Peering</a:t>
            </a:r>
            <a:endParaRPr lang="en-US" altLang="ko-KR" sz="1600" b="1" i="0" dirty="0">
              <a:solidFill>
                <a:srgbClr val="16191F"/>
              </a:solidFill>
              <a:effectLst/>
              <a:latin typeface="+mj-ea"/>
              <a:ea typeface="+mj-ea"/>
            </a:endParaRPr>
          </a:p>
          <a:p>
            <a:endParaRPr lang="en-US" altLang="ko-KR" sz="1200" b="1" i="0" dirty="0">
              <a:solidFill>
                <a:srgbClr val="16191F"/>
              </a:solidFill>
              <a:effectLst/>
              <a:latin typeface="+mj-ea"/>
              <a:ea typeface="+mj-ea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 </a:t>
            </a:r>
            <a:r>
              <a:rPr lang="ko-KR" altLang="en-US" sz="1200" b="0" i="0" dirty="0" err="1">
                <a:solidFill>
                  <a:srgbClr val="16191F"/>
                </a:solidFill>
                <a:effectLst/>
                <a:latin typeface="Amazon Ember"/>
              </a:rPr>
              <a:t>피어링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 연결은 </a:t>
            </a:r>
            <a:r>
              <a:rPr lang="ko-KR" altLang="en-US" sz="1200" b="0" i="0" dirty="0" err="1">
                <a:solidFill>
                  <a:srgbClr val="16191F"/>
                </a:solidFill>
                <a:effectLst/>
                <a:latin typeface="Amazon Ember"/>
              </a:rPr>
              <a:t>프라이빗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IPv4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주소 또는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IPv6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주소를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사용하여 두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간에 트래픽을 라우팅할 수 있도록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하기 위한 두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사이의 네트워킹 연결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동일한 네트워크에 속하는 경우와 같이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VPC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의 인스턴스가 서로 통신</a:t>
            </a:r>
            <a:endParaRPr lang="en-US" altLang="ko-KR" sz="1200" b="1" i="0" dirty="0">
              <a:solidFill>
                <a:srgbClr val="16191F"/>
              </a:solidFill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CA6E-60E7-D63A-9E2E-459F43249A57}"/>
              </a:ext>
            </a:extLst>
          </p:cNvPr>
          <p:cNvSpPr txBox="1"/>
          <p:nvPr/>
        </p:nvSpPr>
        <p:spPr>
          <a:xfrm>
            <a:off x="8125278" y="5013718"/>
            <a:ext cx="42652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VPN Gateway</a:t>
            </a:r>
          </a:p>
          <a:p>
            <a:endParaRPr lang="en-US" altLang="ko-KR" sz="1200" b="1" i="0" dirty="0">
              <a:solidFill>
                <a:srgbClr val="16191F"/>
              </a:solidFill>
              <a:effectLst/>
              <a:latin typeface="+mj-ea"/>
              <a:ea typeface="+mj-ea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Site-to-Site VPN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연결의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Amazon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측에 있는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VPN </a:t>
            </a:r>
            <a:r>
              <a:rPr lang="ko-KR" altLang="en-US" sz="1200" b="0" i="0" dirty="0" err="1">
                <a:solidFill>
                  <a:srgbClr val="16191F"/>
                </a:solidFill>
                <a:effectLst/>
                <a:latin typeface="+mn-ea"/>
              </a:rPr>
              <a:t>집선기</a:t>
            </a:r>
            <a:endParaRPr lang="en-US" altLang="ko-KR" sz="1200" dirty="0">
              <a:solidFill>
                <a:srgbClr val="16191F"/>
              </a:solidFill>
              <a:latin typeface="+mn-ea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가상 </a:t>
            </a:r>
            <a:r>
              <a:rPr lang="ko-KR" altLang="en-US" sz="1200" b="0" i="0" dirty="0" err="1">
                <a:solidFill>
                  <a:srgbClr val="16191F"/>
                </a:solidFill>
                <a:effectLst/>
                <a:latin typeface="+mn-ea"/>
              </a:rPr>
              <a:t>프라이빗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 게이트웨이를 생성하여 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Site-to-Site VPN 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연결에 액세스해야 하는 리소스가 포함된 </a:t>
            </a:r>
            <a:endParaRPr lang="en-US" altLang="ko-KR" sz="1200" b="0" i="0" dirty="0">
              <a:solidFill>
                <a:srgbClr val="16191F"/>
              </a:solidFill>
              <a:effectLst/>
              <a:latin typeface="+mn-ea"/>
            </a:endParaRPr>
          </a:p>
          <a:p>
            <a:r>
              <a:rPr lang="en-US" altLang="ko-KR" sz="1200" b="0" i="0" dirty="0">
                <a:solidFill>
                  <a:srgbClr val="16191F"/>
                </a:solidFill>
                <a:effectLst/>
                <a:latin typeface="+mn-ea"/>
              </a:rPr>
              <a:t>Virtual Private Cloud(VPC)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+mn-ea"/>
              </a:rPr>
              <a:t>에 연결</a:t>
            </a:r>
            <a:endParaRPr lang="en-US" altLang="ko-KR" sz="1200" b="1" i="0" dirty="0">
              <a:solidFill>
                <a:srgbClr val="16191F"/>
              </a:solidFill>
              <a:effectLst/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EAD9AB-1858-7322-3A5E-A83219601A16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457D8-B712-0733-6BC3-D6DF33863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7D6C9D4-E3AB-9CF0-170A-00B36029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3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리소스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9A0A0D-520E-115D-A5AD-8514823ED777}"/>
              </a:ext>
            </a:extLst>
          </p:cNvPr>
          <p:cNvSpPr/>
          <p:nvPr/>
        </p:nvSpPr>
        <p:spPr>
          <a:xfrm>
            <a:off x="6436768" y="1530188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C79DA1-990E-7CB5-5690-B4A73FBE157E}"/>
              </a:ext>
            </a:extLst>
          </p:cNvPr>
          <p:cNvSpPr/>
          <p:nvPr/>
        </p:nvSpPr>
        <p:spPr>
          <a:xfrm>
            <a:off x="6436768" y="3235120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D73DBF-2EF0-09C7-79E1-4AAB610536BE}"/>
              </a:ext>
            </a:extLst>
          </p:cNvPr>
          <p:cNvSpPr/>
          <p:nvPr/>
        </p:nvSpPr>
        <p:spPr>
          <a:xfrm>
            <a:off x="6436768" y="4940052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77E913-EF7E-E8A0-80AF-5849D7E7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6" y="1778700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5D9E240-F90F-6380-E6F8-49924DDC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7" y="34836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E79F326-F60F-2FF8-3EB7-68C507E5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39" y="518856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FEE9B1-3CCB-D3C4-A914-25D47366C83D}"/>
              </a:ext>
            </a:extLst>
          </p:cNvPr>
          <p:cNvSpPr txBox="1"/>
          <p:nvPr/>
        </p:nvSpPr>
        <p:spPr>
          <a:xfrm>
            <a:off x="8125276" y="1536376"/>
            <a:ext cx="3169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Route 53</a:t>
            </a:r>
          </a:p>
          <a:p>
            <a:endParaRPr lang="en-US" altLang="ko-KR" sz="1200" b="1" dirty="0">
              <a:solidFill>
                <a:srgbClr val="16191F"/>
              </a:solidFill>
              <a:latin typeface="+mj-ea"/>
              <a:ea typeface="+mj-ea"/>
            </a:endParaRPr>
          </a:p>
          <a:p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Amazon Route 53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는 가용성과 확장성이 </a:t>
            </a:r>
            <a:endParaRPr lang="en-US" altLang="ko-KR" sz="1200" b="0" i="0" dirty="0">
              <a:solidFill>
                <a:srgbClr val="212529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뛰어난 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DNS(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도메인 이름 시스템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)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웹 서비스</a:t>
            </a:r>
            <a:endParaRPr lang="en-US" altLang="ko-KR" sz="1200" b="0" i="0" dirty="0">
              <a:solidFill>
                <a:srgbClr val="212529"/>
              </a:solidFill>
              <a:effectLst/>
              <a:latin typeface="+mn-ea"/>
            </a:endParaRPr>
          </a:p>
          <a:p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Route 53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을 사용하여 세 가지 주요 기능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, </a:t>
            </a:r>
          </a:p>
          <a:p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즉 도메인 등록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, DNS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라우팅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+mn-ea"/>
              </a:rPr>
              <a:t>, </a:t>
            </a:r>
          </a:p>
          <a:p>
            <a:r>
              <a:rPr lang="ko-KR" altLang="en-US" sz="1200" b="0" i="0" dirty="0">
                <a:solidFill>
                  <a:srgbClr val="212529"/>
                </a:solidFill>
                <a:effectLst/>
                <a:latin typeface="+mn-ea"/>
              </a:rPr>
              <a:t>상태 확인을 조합하여 실행</a:t>
            </a:r>
            <a:endParaRPr lang="en-US" altLang="ko-KR" sz="1200" b="1" i="0" dirty="0">
              <a:solidFill>
                <a:srgbClr val="16191F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8766F-53EF-7AA9-0B21-2A0D76E4B37E}"/>
              </a:ext>
            </a:extLst>
          </p:cNvPr>
          <p:cNvSpPr txBox="1"/>
          <p:nvPr/>
        </p:nvSpPr>
        <p:spPr>
          <a:xfrm>
            <a:off x="8125276" y="3308788"/>
            <a:ext cx="358944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latin typeface="+mj-ea"/>
                <a:ea typeface="+mj-ea"/>
              </a:rPr>
              <a:t>WAF</a:t>
            </a:r>
            <a:endParaRPr lang="en-US" altLang="ko-KR" sz="1600" b="1" i="0" dirty="0">
              <a:solidFill>
                <a:srgbClr val="16191F"/>
              </a:solidFill>
              <a:effectLst/>
              <a:latin typeface="+mj-ea"/>
              <a:ea typeface="+mj-ea"/>
            </a:endParaRPr>
          </a:p>
          <a:p>
            <a:endParaRPr lang="en-US" altLang="ko-KR" sz="1200" b="1" dirty="0">
              <a:solidFill>
                <a:srgbClr val="16191F"/>
              </a:solidFill>
              <a:latin typeface="+mj-ea"/>
              <a:ea typeface="+mj-ea"/>
            </a:endParaRPr>
          </a:p>
          <a:p>
            <a:r>
              <a:rPr lang="ko-KR" altLang="en-US" sz="1200" b="0" i="0" dirty="0">
                <a:solidFill>
                  <a:srgbClr val="161513"/>
                </a:solidFill>
                <a:effectLst/>
                <a:latin typeface="+mn-ea"/>
              </a:rPr>
              <a:t>웹 애플리케이션 방화벽은 봇</a:t>
            </a:r>
            <a:r>
              <a:rPr lang="en-US" altLang="ko-KR" sz="1200" b="0" i="0" dirty="0">
                <a:solidFill>
                  <a:srgbClr val="161513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161513"/>
                </a:solidFill>
                <a:effectLst/>
                <a:latin typeface="+mn-ea"/>
              </a:rPr>
              <a:t>삽입</a:t>
            </a:r>
            <a:r>
              <a:rPr lang="en-US" altLang="ko-KR" sz="1200" b="0" i="0" dirty="0">
                <a:solidFill>
                  <a:srgbClr val="161513"/>
                </a:solidFill>
                <a:effectLst/>
                <a:latin typeface="+mn-ea"/>
              </a:rPr>
              <a:t>, </a:t>
            </a:r>
          </a:p>
          <a:p>
            <a:r>
              <a:rPr lang="ko-KR" altLang="en-US" sz="1200" b="0" i="0" dirty="0">
                <a:solidFill>
                  <a:srgbClr val="161513"/>
                </a:solidFill>
                <a:effectLst/>
                <a:latin typeface="+mn-ea"/>
              </a:rPr>
              <a:t>애플리케이션 계층 서비스 거부</a:t>
            </a:r>
            <a:r>
              <a:rPr lang="en-US" altLang="ko-KR" sz="1200" b="0" i="0" dirty="0">
                <a:solidFill>
                  <a:srgbClr val="161513"/>
                </a:solidFill>
                <a:effectLst/>
                <a:latin typeface="+mn-ea"/>
              </a:rPr>
              <a:t>(DoS)</a:t>
            </a:r>
            <a:r>
              <a:rPr lang="ko-KR" altLang="en-US" sz="1200" b="0" i="0" dirty="0">
                <a:solidFill>
                  <a:srgbClr val="161513"/>
                </a:solidFill>
                <a:effectLst/>
                <a:latin typeface="+mn-ea"/>
              </a:rPr>
              <a:t>를 비롯한 </a:t>
            </a:r>
            <a:endParaRPr lang="en-US" altLang="ko-KR" sz="1200" b="0" i="0" dirty="0">
              <a:solidFill>
                <a:srgbClr val="161513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513"/>
                </a:solidFill>
                <a:effectLst/>
                <a:latin typeface="+mn-ea"/>
              </a:rPr>
              <a:t>악의적 공격과 원치 않는 인터넷 트래픽으로부터 </a:t>
            </a:r>
            <a:endParaRPr lang="en-US" altLang="ko-KR" sz="1200" b="0" i="0" dirty="0">
              <a:solidFill>
                <a:srgbClr val="161513"/>
              </a:solidFill>
              <a:effectLst/>
              <a:latin typeface="+mn-ea"/>
            </a:endParaRPr>
          </a:p>
          <a:p>
            <a:r>
              <a:rPr lang="ko-KR" altLang="en-US" sz="1200" b="0" i="0" dirty="0">
                <a:solidFill>
                  <a:srgbClr val="161513"/>
                </a:solidFill>
                <a:effectLst/>
                <a:latin typeface="+mn-ea"/>
              </a:rPr>
              <a:t>웹 애플리케이션을 보호할 수 있도록 지원</a:t>
            </a:r>
            <a:endParaRPr lang="en-US" altLang="ko-KR" sz="1200" b="1" dirty="0">
              <a:solidFill>
                <a:srgbClr val="16191F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68026-792E-5DBA-C29E-808CA3CD1F35}"/>
              </a:ext>
            </a:extLst>
          </p:cNvPr>
          <p:cNvSpPr txBox="1"/>
          <p:nvPr/>
        </p:nvSpPr>
        <p:spPr>
          <a:xfrm>
            <a:off x="8108184" y="4940052"/>
            <a:ext cx="38134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CloudFront</a:t>
            </a:r>
          </a:p>
          <a:p>
            <a:endParaRPr lang="en-US" altLang="ko-KR" sz="1200" b="1" dirty="0">
              <a:solidFill>
                <a:srgbClr val="16191F"/>
              </a:solidFill>
              <a:latin typeface="+mj-ea"/>
              <a:ea typeface="+mj-ea"/>
            </a:endParaRPr>
          </a:p>
          <a:p>
            <a:r>
              <a:rPr lang="ko-KR" altLang="en-US" sz="1200" b="0" i="0" dirty="0" err="1">
                <a:effectLst/>
                <a:latin typeface="+mn-ea"/>
              </a:rPr>
              <a:t>캐싱을</a:t>
            </a:r>
            <a:r>
              <a:rPr lang="ko-KR" altLang="en-US" sz="1200" b="0" i="0" dirty="0">
                <a:effectLst/>
                <a:latin typeface="+mn-ea"/>
              </a:rPr>
              <a:t> 통해 사용자에게 좀 더 빠른 전송 속도를 </a:t>
            </a:r>
            <a:endParaRPr lang="en-US" altLang="ko-KR" sz="1200" b="0" i="0" dirty="0">
              <a:effectLst/>
              <a:latin typeface="+mn-ea"/>
            </a:endParaRPr>
          </a:p>
          <a:p>
            <a:r>
              <a:rPr lang="ko-KR" altLang="en-US" sz="1200" b="0" i="0" dirty="0">
                <a:effectLst/>
                <a:latin typeface="+mn-ea"/>
              </a:rPr>
              <a:t>제공함을 목적으로 합니다</a:t>
            </a:r>
            <a:r>
              <a:rPr lang="en-US" altLang="ko-KR" sz="1200" b="0" i="0" dirty="0">
                <a:effectLst/>
                <a:latin typeface="+mn-ea"/>
              </a:rPr>
              <a:t>. CloudFront</a:t>
            </a:r>
            <a:r>
              <a:rPr lang="ko-KR" altLang="en-US" sz="1200" b="0" i="0" dirty="0">
                <a:effectLst/>
                <a:latin typeface="+mn-ea"/>
              </a:rPr>
              <a:t>는 </a:t>
            </a:r>
            <a:endParaRPr lang="en-US" altLang="ko-KR" sz="1200" b="0" i="0" dirty="0">
              <a:effectLst/>
              <a:latin typeface="+mn-ea"/>
            </a:endParaRPr>
          </a:p>
          <a:p>
            <a:r>
              <a:rPr lang="ko-KR" altLang="en-US" sz="1200" b="0" i="0" dirty="0">
                <a:effectLst/>
                <a:latin typeface="+mn-ea"/>
              </a:rPr>
              <a:t>전 세계 이곳저곳에 </a:t>
            </a:r>
            <a:r>
              <a:rPr lang="en-US" altLang="ko-KR" sz="1200" b="0" i="0" dirty="0">
                <a:effectLst/>
                <a:latin typeface="+mn-ea"/>
              </a:rPr>
              <a:t>Edge Server(Location)</a:t>
            </a:r>
            <a:r>
              <a:rPr lang="ko-KR" altLang="en-US" sz="1200" b="0" i="0" dirty="0">
                <a:effectLst/>
                <a:latin typeface="+mn-ea"/>
              </a:rPr>
              <a:t>을 두고 </a:t>
            </a:r>
            <a:endParaRPr lang="en-US" altLang="ko-KR" sz="1200" b="0" i="0" dirty="0">
              <a:effectLst/>
              <a:latin typeface="+mn-ea"/>
            </a:endParaRPr>
          </a:p>
          <a:p>
            <a:r>
              <a:rPr lang="en-US" altLang="ko-KR" sz="1200" b="0" i="0" dirty="0">
                <a:effectLst/>
                <a:latin typeface="+mn-ea"/>
              </a:rPr>
              <a:t>Client</a:t>
            </a:r>
            <a:r>
              <a:rPr lang="ko-KR" altLang="en-US" sz="1200" b="0" i="0" dirty="0">
                <a:effectLst/>
                <a:latin typeface="+mn-ea"/>
              </a:rPr>
              <a:t>에 가장 가까운 </a:t>
            </a:r>
            <a:r>
              <a:rPr lang="en-US" altLang="ko-KR" sz="1200" b="0" i="0" dirty="0">
                <a:effectLst/>
                <a:latin typeface="+mn-ea"/>
              </a:rPr>
              <a:t>Edge Server</a:t>
            </a:r>
            <a:r>
              <a:rPr lang="ko-KR" altLang="en-US" sz="1200" b="0" i="0" dirty="0">
                <a:effectLst/>
                <a:latin typeface="+mn-ea"/>
              </a:rPr>
              <a:t>를 찾아 </a:t>
            </a:r>
            <a:r>
              <a:rPr lang="en-US" altLang="ko-KR" sz="1200" b="0" i="0" dirty="0">
                <a:effectLst/>
                <a:latin typeface="+mn-ea"/>
              </a:rPr>
              <a:t>Latency</a:t>
            </a:r>
            <a:r>
              <a:rPr lang="ko-KR" altLang="en-US" sz="1200" b="0" i="0" dirty="0">
                <a:effectLst/>
                <a:latin typeface="+mn-ea"/>
              </a:rPr>
              <a:t>를 </a:t>
            </a:r>
            <a:endParaRPr lang="en-US" altLang="ko-KR" sz="1200" b="0" i="0" dirty="0">
              <a:effectLst/>
              <a:latin typeface="+mn-ea"/>
            </a:endParaRPr>
          </a:p>
          <a:p>
            <a:r>
              <a:rPr lang="ko-KR" altLang="en-US" sz="1200" b="0" i="0" dirty="0" err="1">
                <a:effectLst/>
                <a:latin typeface="+mn-ea"/>
              </a:rPr>
              <a:t>최소화시켜</a:t>
            </a:r>
            <a:r>
              <a:rPr lang="ko-KR" altLang="en-US" sz="1200" b="0" i="0" dirty="0">
                <a:effectLst/>
                <a:latin typeface="+mn-ea"/>
              </a:rPr>
              <a:t> 빠른 데이터를 제공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C96B7E-CB87-CA0A-AAE0-F84A78EF056D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97E1EA6-1B81-0BE8-71B9-FDBC92B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CEEE7F-52B1-48FD-3059-B631EB45E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3365D448-8F79-6D24-9E6F-0361F2EC651B}"/>
              </a:ext>
            </a:extLst>
          </p:cNvPr>
          <p:cNvSpPr/>
          <p:nvPr/>
        </p:nvSpPr>
        <p:spPr>
          <a:xfrm>
            <a:off x="6436768" y="4923632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리소스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9A0A0D-520E-115D-A5AD-8514823ED777}"/>
              </a:ext>
            </a:extLst>
          </p:cNvPr>
          <p:cNvSpPr/>
          <p:nvPr/>
        </p:nvSpPr>
        <p:spPr>
          <a:xfrm>
            <a:off x="6436768" y="1530188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C79DA1-990E-7CB5-5690-B4A73FBE157E}"/>
              </a:ext>
            </a:extLst>
          </p:cNvPr>
          <p:cNvSpPr/>
          <p:nvPr/>
        </p:nvSpPr>
        <p:spPr>
          <a:xfrm>
            <a:off x="6436768" y="3235120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2F8D8B-BC12-FADA-B83F-F753ED8E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5" y="3483632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879327C-30D9-38DF-0016-FF353B744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4" y="1778700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D1836F2-ECCB-5F5F-7733-2B78D6D5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73" y="5172143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4AFE7-0DE6-6C6C-A384-200E4A5C13CD}"/>
              </a:ext>
            </a:extLst>
          </p:cNvPr>
          <p:cNvSpPr txBox="1"/>
          <p:nvPr/>
        </p:nvSpPr>
        <p:spPr>
          <a:xfrm>
            <a:off x="8125274" y="1619245"/>
            <a:ext cx="41486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Global Accelerator</a:t>
            </a:r>
          </a:p>
          <a:p>
            <a:endParaRPr lang="en-US" altLang="ko-KR" sz="1200" b="1" dirty="0">
              <a:solidFill>
                <a:srgbClr val="16191F"/>
              </a:solidFill>
              <a:latin typeface="+mj-ea"/>
              <a:ea typeface="+mj-ea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퍼블릭 애플리케이션의 가용성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성능 및 보안을 </a:t>
            </a: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개선하는 데 유용한 네트워킹 서비스</a:t>
            </a: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Global Accelerator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애플리케이션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엔드포인트로의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고정 </a:t>
            </a: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진입점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역할을 하는 두 개의 글로벌 정적 공용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IP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제공</a:t>
            </a:r>
            <a:endParaRPr lang="en-US" altLang="ko-KR" sz="1200" b="1" i="0" dirty="0">
              <a:solidFill>
                <a:srgbClr val="16191F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003E0-F4A6-3CCF-8BED-983E70E8C2C5}"/>
              </a:ext>
            </a:extLst>
          </p:cNvPr>
          <p:cNvSpPr txBox="1"/>
          <p:nvPr/>
        </p:nvSpPr>
        <p:spPr>
          <a:xfrm>
            <a:off x="8125274" y="3336538"/>
            <a:ext cx="41486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6191F"/>
                </a:solidFill>
                <a:latin typeface="+mj-ea"/>
                <a:ea typeface="+mj-ea"/>
              </a:rPr>
              <a:t>S3</a:t>
            </a:r>
            <a:endParaRPr lang="en-US" altLang="ko-KR" sz="1600" b="1" i="0" dirty="0">
              <a:solidFill>
                <a:srgbClr val="16191F"/>
              </a:solidFill>
              <a:effectLst/>
              <a:latin typeface="+mj-ea"/>
              <a:ea typeface="+mj-ea"/>
            </a:endParaRPr>
          </a:p>
          <a:p>
            <a:endParaRPr lang="en-US" altLang="ko-KR" sz="1200" b="1" dirty="0">
              <a:solidFill>
                <a:srgbClr val="16191F"/>
              </a:solidFill>
              <a:latin typeface="+mj-ea"/>
              <a:ea typeface="+mj-ea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퍼블릭 애플리케이션의 가용성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성능 및 보안을 </a:t>
            </a: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개선하는 데 유용한 네트워킹 서비스</a:t>
            </a: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Global Accelerator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애플리케이션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엔드포인트로의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고정 </a:t>
            </a:r>
            <a:endParaRPr lang="en-US" altLang="ko-KR" sz="1200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진입점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역할을 하는 두 개의 글로벌 정적 공용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IP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제공</a:t>
            </a:r>
            <a:endParaRPr lang="en-US" altLang="ko-KR" sz="1200" b="1" i="0" dirty="0">
              <a:solidFill>
                <a:srgbClr val="16191F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9ED20-2411-4C73-3F78-8897FB8E5992}"/>
              </a:ext>
            </a:extLst>
          </p:cNvPr>
          <p:cNvSpPr txBox="1"/>
          <p:nvPr/>
        </p:nvSpPr>
        <p:spPr>
          <a:xfrm>
            <a:off x="8102419" y="5105021"/>
            <a:ext cx="40895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dirty="0">
                <a:solidFill>
                  <a:srgbClr val="16191F"/>
                </a:solidFill>
                <a:effectLst/>
                <a:latin typeface="+mj-ea"/>
                <a:ea typeface="+mj-ea"/>
              </a:rPr>
              <a:t>CloudFormation</a:t>
            </a:r>
          </a:p>
          <a:p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리소스를 모델링하고 설정하여 리소스 관리 시간을 줄이고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en-US" altLang="ko-KR" sz="1200" b="0" i="0" dirty="0">
                <a:solidFill>
                  <a:srgbClr val="16191F"/>
                </a:solidFill>
                <a:effectLst/>
                <a:latin typeface="Amazon Ember"/>
              </a:rPr>
              <a:t>AWS</a:t>
            </a:r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에서 실행되는 애플리케이션에 더 많은 시간을 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200" b="0" i="0" dirty="0">
                <a:solidFill>
                  <a:srgbClr val="16191F"/>
                </a:solidFill>
                <a:effectLst/>
                <a:latin typeface="Amazon Ember"/>
              </a:rPr>
              <a:t>사용하도록 해 주는 서비스</a:t>
            </a:r>
            <a:endParaRPr lang="en-US" altLang="ko-KR" sz="12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774111-7189-E4A1-BBBB-902B933D2FA5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C7BAE29-374D-5B09-6C18-B6A0B62F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027BC6E-D7A2-A132-9F5A-5D700B27D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0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리소스 소개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E35039E5-900A-4BA4-96B6-EB78BB720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85137"/>
              </p:ext>
            </p:extLst>
          </p:nvPr>
        </p:nvGraphicFramePr>
        <p:xfrm>
          <a:off x="10015440" y="1263328"/>
          <a:ext cx="1603513" cy="105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919440" imgH="604800" progId="Package">
                  <p:embed/>
                </p:oleObj>
              </mc:Choice>
              <mc:Fallback>
                <p:oleObj name="포장기 셸 개체" showAsIcon="1" r:id="rId2" imgW="919440" imgH="604800" progId="Package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E35039E5-900A-4BA4-96B6-EB78BB720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15440" y="1263328"/>
                        <a:ext cx="1603513" cy="105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76CE462-7FC2-A92A-97E8-D5848D00E994}"/>
              </a:ext>
            </a:extLst>
          </p:cNvPr>
          <p:cNvSpPr txBox="1"/>
          <p:nvPr/>
        </p:nvSpPr>
        <p:spPr>
          <a:xfrm>
            <a:off x="6209107" y="1400265"/>
            <a:ext cx="3591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서울 기본 설정파일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  <a:r>
              <a:rPr lang="en-US" altLang="ko-KR" sz="2400" dirty="0" err="1">
                <a:latin typeface="+mj-ea"/>
                <a:ea typeface="+mj-ea"/>
              </a:rPr>
              <a:t>yaml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F656F-0DA6-5657-95CE-F35D6FE97667}"/>
              </a:ext>
            </a:extLst>
          </p:cNvPr>
          <p:cNvSpPr txBox="1"/>
          <p:nvPr/>
        </p:nvSpPr>
        <p:spPr>
          <a:xfrm>
            <a:off x="7675727" y="4811404"/>
            <a:ext cx="324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CloudFormation</a:t>
            </a:r>
            <a:r>
              <a:rPr lang="ko-KR" altLang="en-US" dirty="0"/>
              <a:t>을 이용하여 리소스 구축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ACA49E-FE00-1FB3-3F67-C015F656AA47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97B15E4-830D-4386-81AA-3D918BB8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AAEF26-647E-2A52-D846-E72916F12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9D7463-E633-158F-EC07-4FC2BCA80CF2}"/>
              </a:ext>
            </a:extLst>
          </p:cNvPr>
          <p:cNvSpPr/>
          <p:nvPr/>
        </p:nvSpPr>
        <p:spPr>
          <a:xfrm>
            <a:off x="182880" y="3483632"/>
            <a:ext cx="5730240" cy="325706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305AB9-2531-5546-04B4-63D32D2E2FC4}"/>
              </a:ext>
            </a:extLst>
          </p:cNvPr>
          <p:cNvSpPr/>
          <p:nvPr/>
        </p:nvSpPr>
        <p:spPr>
          <a:xfrm>
            <a:off x="8473453" y="2897419"/>
            <a:ext cx="1440000" cy="14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EC969A64-B559-9CB0-A4C9-FA2AB2A6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965" y="3145931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07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C1AC1E5-AD63-ED0A-4053-023E75C3917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70A1A8-0AD5-263A-2FBE-CD26D0BB0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VPC1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웹서버 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8142FA-91BE-2482-6ECE-688F25B3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46" y="2495073"/>
            <a:ext cx="5617273" cy="29448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9D7463-E633-158F-EC07-4FC2BCA80CF2}"/>
              </a:ext>
            </a:extLst>
          </p:cNvPr>
          <p:cNvSpPr/>
          <p:nvPr/>
        </p:nvSpPr>
        <p:spPr>
          <a:xfrm>
            <a:off x="203481" y="3455884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AA5CB3D-3D0C-ACE9-BEB4-23A864C2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89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07A2305-AFE9-7210-6552-A27E5E290586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VPC1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웹서버 구현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48A300-ADF9-CA16-E679-A496F1AD9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97" y="1193241"/>
            <a:ext cx="5907495" cy="250354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9F2D80-0F32-2C7A-BA03-2DBB8824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304FF2-9061-7DF0-A1E4-F810A58BA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B7CD7-CD46-5DA8-B761-B8CEE40032DE}"/>
              </a:ext>
            </a:extLst>
          </p:cNvPr>
          <p:cNvSpPr/>
          <p:nvPr/>
        </p:nvSpPr>
        <p:spPr>
          <a:xfrm>
            <a:off x="203481" y="3455884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BDDC98-D517-C5E2-CDFC-D3038173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27" y="4275217"/>
            <a:ext cx="4143953" cy="724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4E4E2D-6675-9A05-8F9E-830344D6B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27" y="5577646"/>
            <a:ext cx="428684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07A2305-AFE9-7210-6552-A27E5E290586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VPC1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웹서버 구현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9F2D80-0F32-2C7A-BA03-2DBB8824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304FF2-9061-7DF0-A1E4-F810A58BA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B7CD7-CD46-5DA8-B761-B8CEE40032DE}"/>
              </a:ext>
            </a:extLst>
          </p:cNvPr>
          <p:cNvSpPr/>
          <p:nvPr/>
        </p:nvSpPr>
        <p:spPr>
          <a:xfrm>
            <a:off x="203481" y="3455884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51F65-C26E-624A-2865-457FE6000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374694"/>
            <a:ext cx="5794388" cy="2081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A768E7-2D75-9CD7-82D3-B9B4538D8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01" y="3616834"/>
            <a:ext cx="1944693" cy="29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1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874317" cy="707886"/>
            <a:chOff x="294640" y="3596640"/>
            <a:chExt cx="387431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225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구상도 구현 및 결과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087242" cy="707886"/>
            <a:chOff x="294640" y="3596640"/>
            <a:chExt cx="308724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438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결론 및 지향성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B7A66-0E4A-E1FD-2BD9-15DD7FC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0683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30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VPC2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구현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2B1F1F-2595-84F3-46FC-E1284270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06" y="2320600"/>
            <a:ext cx="3742540" cy="3321504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6C5C5E6-E1BB-95AB-6724-202CFA8E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3E3B98-856D-D8C6-B62B-1A50721CA5C5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D56ACA-35D5-357F-DDC0-91B5C78A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B8E383-57F1-5982-FBBF-0E265DE8B4AE}"/>
              </a:ext>
            </a:extLst>
          </p:cNvPr>
          <p:cNvSpPr/>
          <p:nvPr/>
        </p:nvSpPr>
        <p:spPr>
          <a:xfrm>
            <a:off x="3304490" y="3561902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6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30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VPC2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구현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9D7463-E633-158F-EC07-4FC2BCA80CF2}"/>
              </a:ext>
            </a:extLst>
          </p:cNvPr>
          <p:cNvSpPr/>
          <p:nvPr/>
        </p:nvSpPr>
        <p:spPr>
          <a:xfrm>
            <a:off x="3535680" y="3483632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F2672F9-FC73-FB8E-C1F3-E40650B3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371AE-CCE0-097B-DB2D-9580C7364E1E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7A2FA-CFE0-03BB-FB68-E9F67E9A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F8E639-5562-9033-A335-956D467B50FE}"/>
              </a:ext>
            </a:extLst>
          </p:cNvPr>
          <p:cNvSpPr/>
          <p:nvPr/>
        </p:nvSpPr>
        <p:spPr>
          <a:xfrm>
            <a:off x="3304490" y="3561902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F20FA4-A4CB-F674-F102-6BF9B9E8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457" y="1609447"/>
            <a:ext cx="9145882" cy="44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30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VPC2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구현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F2672F9-FC73-FB8E-C1F3-E40650B3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371AE-CCE0-097B-DB2D-9580C7364E1E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7A2FA-CFE0-03BB-FB68-E9F67E9A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F8E639-5562-9033-A335-956D467B50FE}"/>
              </a:ext>
            </a:extLst>
          </p:cNvPr>
          <p:cNvSpPr/>
          <p:nvPr/>
        </p:nvSpPr>
        <p:spPr>
          <a:xfrm>
            <a:off x="3304490" y="3561902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FC437-FE58-44E5-F87B-BC24608DA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37" y="1673105"/>
            <a:ext cx="6065818" cy="35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30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VPC2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구현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F2672F9-FC73-FB8E-C1F3-E40650B3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371AE-CCE0-097B-DB2D-9580C7364E1E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7A2FA-CFE0-03BB-FB68-E9F67E9A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F8E639-5562-9033-A335-956D467B50FE}"/>
              </a:ext>
            </a:extLst>
          </p:cNvPr>
          <p:cNvSpPr/>
          <p:nvPr/>
        </p:nvSpPr>
        <p:spPr>
          <a:xfrm>
            <a:off x="3304490" y="3561902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0FE635-5920-D088-C7F7-DB1951548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78" y="1264445"/>
            <a:ext cx="5891315" cy="50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30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VPC2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서울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구현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F2672F9-FC73-FB8E-C1F3-E40650B3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371AE-CCE0-097B-DB2D-9580C7364E1E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7A2FA-CFE0-03BB-FB68-E9F67E9A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F8E639-5562-9033-A335-956D467B50FE}"/>
              </a:ext>
            </a:extLst>
          </p:cNvPr>
          <p:cNvSpPr/>
          <p:nvPr/>
        </p:nvSpPr>
        <p:spPr>
          <a:xfrm>
            <a:off x="3304490" y="3561902"/>
            <a:ext cx="2547257" cy="229740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552D92-88F8-FE9D-5989-CDC7C5886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1727721"/>
            <a:ext cx="7908391" cy="1646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AE6BAC-D9F3-108D-EC16-97959FB9E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91" y="4025130"/>
            <a:ext cx="7752229" cy="15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 Peering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F2672F9-FC73-FB8E-C1F3-E40650B3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371AE-CCE0-097B-DB2D-9580C7364E1E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7A2FA-CFE0-03BB-FB68-E9F67E9A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F8E639-5562-9033-A335-956D467B50FE}"/>
              </a:ext>
            </a:extLst>
          </p:cNvPr>
          <p:cNvSpPr/>
          <p:nvPr/>
        </p:nvSpPr>
        <p:spPr>
          <a:xfrm>
            <a:off x="2451652" y="4386469"/>
            <a:ext cx="1192696" cy="54333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27ADFC-5B25-8CEA-E3DF-62726C37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8" y="1216215"/>
            <a:ext cx="5612978" cy="50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 Peering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F2672F9-FC73-FB8E-C1F3-E40650B3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371AE-CCE0-097B-DB2D-9580C7364E1E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7A2FA-CFE0-03BB-FB68-E9F67E9A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F8E639-5562-9033-A335-956D467B50FE}"/>
              </a:ext>
            </a:extLst>
          </p:cNvPr>
          <p:cNvSpPr/>
          <p:nvPr/>
        </p:nvSpPr>
        <p:spPr>
          <a:xfrm>
            <a:off x="2451652" y="4386469"/>
            <a:ext cx="1192696" cy="54333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0DF84-77C2-5881-1D20-02429A952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56" y="1962274"/>
            <a:ext cx="777348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5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WEB, 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연동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C785E0-C667-3EF5-BC46-AC2084B8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1B36B1-5C2F-CADE-0509-5F4C1646F4B9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43BD5B-915D-865A-BCA9-C2C1D671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F00DC4-8E31-0DC3-53CD-27CE26487236}"/>
              </a:ext>
            </a:extLst>
          </p:cNvPr>
          <p:cNvSpPr/>
          <p:nvPr/>
        </p:nvSpPr>
        <p:spPr>
          <a:xfrm>
            <a:off x="278755" y="3604591"/>
            <a:ext cx="5704137" cy="206016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2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WEB, 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연동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4FD8B-0FA1-F96E-AB02-7964DBCA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38" y="1120408"/>
            <a:ext cx="6699753" cy="523594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A530E56-837E-7798-D8C0-53D80AD19ECD}"/>
              </a:ext>
            </a:extLst>
          </p:cNvPr>
          <p:cNvSpPr/>
          <p:nvPr/>
        </p:nvSpPr>
        <p:spPr>
          <a:xfrm rot="10800000">
            <a:off x="2785012" y="4741868"/>
            <a:ext cx="1930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BA0EF-C0C9-1F56-5B20-F9E50790455E}"/>
              </a:ext>
            </a:extLst>
          </p:cNvPr>
          <p:cNvSpPr/>
          <p:nvPr/>
        </p:nvSpPr>
        <p:spPr>
          <a:xfrm>
            <a:off x="563296" y="4607495"/>
            <a:ext cx="1930402" cy="105726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4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WEB, 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연동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ABA0EF-C0C9-1F56-5B20-F9E50790455E}"/>
              </a:ext>
            </a:extLst>
          </p:cNvPr>
          <p:cNvSpPr/>
          <p:nvPr/>
        </p:nvSpPr>
        <p:spPr>
          <a:xfrm>
            <a:off x="563296" y="4607495"/>
            <a:ext cx="1930402" cy="105726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57FDBA-B468-384A-2301-56962E26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51" y="1180908"/>
            <a:ext cx="5401429" cy="37057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747F97-095B-1293-7332-988AECA05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51" y="2747452"/>
            <a:ext cx="5439534" cy="36581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7068EA-257F-4079-3190-28B0597334E3}"/>
              </a:ext>
            </a:extLst>
          </p:cNvPr>
          <p:cNvSpPr/>
          <p:nvPr/>
        </p:nvSpPr>
        <p:spPr>
          <a:xfrm>
            <a:off x="8280645" y="5348299"/>
            <a:ext cx="3222242" cy="69213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WS? Benefits, Applications of AWS, and More!">
            <a:extLst>
              <a:ext uri="{FF2B5EF4-FFF2-40B4-BE49-F238E27FC236}">
                <a16:creationId xmlns:a16="http://schemas.microsoft.com/office/drawing/2014/main" id="{77922C26-B3D2-6285-A70D-DE29615E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WEB, 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연동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1BDAB-465D-3F4D-B668-AA3DE2418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52" y="1265140"/>
            <a:ext cx="4454606" cy="5326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A082FC-25E1-A8E3-EBA4-28ECA9280C5A}"/>
              </a:ext>
            </a:extLst>
          </p:cNvPr>
          <p:cNvSpPr/>
          <p:nvPr/>
        </p:nvSpPr>
        <p:spPr>
          <a:xfrm>
            <a:off x="530087" y="1178876"/>
            <a:ext cx="821635" cy="50228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61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WEB, 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연동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C785E0-C667-3EF5-BC46-AC2084B8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1B36B1-5C2F-CADE-0509-5F4C1646F4B9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43BD5B-915D-865A-BCA9-C2C1D671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F00DC4-8E31-0DC3-53CD-27CE26487236}"/>
              </a:ext>
            </a:extLst>
          </p:cNvPr>
          <p:cNvSpPr/>
          <p:nvPr/>
        </p:nvSpPr>
        <p:spPr>
          <a:xfrm>
            <a:off x="278755" y="3604591"/>
            <a:ext cx="5704137" cy="206016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4B17D3-CE7C-D366-733D-1B04B1946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15" y="1319239"/>
            <a:ext cx="8915176" cy="19521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5BB812-3504-C972-D213-D5A6D9FB7523}"/>
              </a:ext>
            </a:extLst>
          </p:cNvPr>
          <p:cNvSpPr/>
          <p:nvPr/>
        </p:nvSpPr>
        <p:spPr>
          <a:xfrm>
            <a:off x="11118574" y="1723611"/>
            <a:ext cx="847211" cy="50275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50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1010D-A1E6-7F8F-D323-E8C53E2C5EC4}"/>
              </a:ext>
            </a:extLst>
          </p:cNvPr>
          <p:cNvSpPr/>
          <p:nvPr/>
        </p:nvSpPr>
        <p:spPr>
          <a:xfrm>
            <a:off x="2806700" y="5013336"/>
            <a:ext cx="983422" cy="148906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492334-01CE-52A9-7AF8-DB692F9F7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193240"/>
            <a:ext cx="5869786" cy="50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1010D-A1E6-7F8F-D323-E8C53E2C5EC4}"/>
              </a:ext>
            </a:extLst>
          </p:cNvPr>
          <p:cNvSpPr/>
          <p:nvPr/>
        </p:nvSpPr>
        <p:spPr>
          <a:xfrm>
            <a:off x="2806700" y="5013336"/>
            <a:ext cx="983422" cy="148906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2E4CE-2F50-4399-013F-9DF911D0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43" y="1399737"/>
            <a:ext cx="7241850" cy="48574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A75C26-DD72-7D91-7670-DBE0F3D81A8E}"/>
              </a:ext>
            </a:extLst>
          </p:cNvPr>
          <p:cNvSpPr/>
          <p:nvPr/>
        </p:nvSpPr>
        <p:spPr>
          <a:xfrm>
            <a:off x="6651209" y="2492288"/>
            <a:ext cx="2559051" cy="277416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59BAE2-660D-021F-A25E-EAB6470C6466}"/>
              </a:ext>
            </a:extLst>
          </p:cNvPr>
          <p:cNvSpPr/>
          <p:nvPr/>
        </p:nvSpPr>
        <p:spPr>
          <a:xfrm>
            <a:off x="4879057" y="3429000"/>
            <a:ext cx="4198681" cy="136828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A145B0-DE09-BD8E-4CCC-9ED8AD6124F1}"/>
              </a:ext>
            </a:extLst>
          </p:cNvPr>
          <p:cNvSpPr/>
          <p:nvPr/>
        </p:nvSpPr>
        <p:spPr>
          <a:xfrm>
            <a:off x="4837043" y="4761302"/>
            <a:ext cx="4548257" cy="460056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5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772C8D-AE3B-B274-7A6B-9FB0D75A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209289"/>
            <a:ext cx="5783205" cy="1757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47FC25-C1E7-1160-B0DF-A7E5EF70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3078378"/>
            <a:ext cx="5705684" cy="16794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3AE06D-13A9-1A4D-F400-BB7B1585B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8" y="4839590"/>
            <a:ext cx="5705684" cy="1415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1BA186-7B0E-BBD6-AEED-F41A6AF9122F}"/>
              </a:ext>
            </a:extLst>
          </p:cNvPr>
          <p:cNvSpPr/>
          <p:nvPr/>
        </p:nvSpPr>
        <p:spPr>
          <a:xfrm>
            <a:off x="11068273" y="1966025"/>
            <a:ext cx="846518" cy="52848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579015-44B7-62C5-DA7B-C76570679D1A}"/>
              </a:ext>
            </a:extLst>
          </p:cNvPr>
          <p:cNvSpPr/>
          <p:nvPr/>
        </p:nvSpPr>
        <p:spPr>
          <a:xfrm>
            <a:off x="6379013" y="3429000"/>
            <a:ext cx="5535778" cy="49364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F660F-BB2B-17DD-8BFC-084E4DAE3182}"/>
              </a:ext>
            </a:extLst>
          </p:cNvPr>
          <p:cNvSpPr/>
          <p:nvPr/>
        </p:nvSpPr>
        <p:spPr>
          <a:xfrm>
            <a:off x="8789593" y="5256936"/>
            <a:ext cx="846518" cy="52848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9506BC-E0A6-27A7-BFA0-88A6B9CC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9AFC50-37F6-6D9C-4D56-53E21D0F207B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46D961-FCEE-4C55-5D71-702CAFF48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5F5EF7-2B51-C800-3379-43DB225282EA}"/>
              </a:ext>
            </a:extLst>
          </p:cNvPr>
          <p:cNvSpPr/>
          <p:nvPr/>
        </p:nvSpPr>
        <p:spPr>
          <a:xfrm>
            <a:off x="2806700" y="5013336"/>
            <a:ext cx="983422" cy="148906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60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946DF7-D921-2531-6695-45D03FC2F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78" y="2282475"/>
            <a:ext cx="8636440" cy="22930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E95113-5CC3-BF82-B478-407602C5C0A0}"/>
              </a:ext>
            </a:extLst>
          </p:cNvPr>
          <p:cNvSpPr/>
          <p:nvPr/>
        </p:nvSpPr>
        <p:spPr>
          <a:xfrm>
            <a:off x="2806700" y="5013336"/>
            <a:ext cx="983422" cy="148906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00C9D-6AFB-AD94-16A0-A58AFD8DB403}"/>
              </a:ext>
            </a:extLst>
          </p:cNvPr>
          <p:cNvSpPr txBox="1"/>
          <p:nvPr/>
        </p:nvSpPr>
        <p:spPr>
          <a:xfrm>
            <a:off x="875104" y="676096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85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62A689-A671-C6E5-8AAF-8608D0339178}"/>
              </a:ext>
            </a:extLst>
          </p:cNvPr>
          <p:cNvSpPr/>
          <p:nvPr/>
        </p:nvSpPr>
        <p:spPr>
          <a:xfrm>
            <a:off x="3199847" y="5474226"/>
            <a:ext cx="2657613" cy="124724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DCE98-10B7-7384-04E6-B03B93611939}"/>
              </a:ext>
            </a:extLst>
          </p:cNvPr>
          <p:cNvSpPr txBox="1"/>
          <p:nvPr/>
        </p:nvSpPr>
        <p:spPr>
          <a:xfrm>
            <a:off x="875104" y="67609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VPC3 DB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76A2B2-1313-974A-EFCF-F8DB27661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868088"/>
            <a:ext cx="5869786" cy="40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5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62A689-A671-C6E5-8AAF-8608D0339178}"/>
              </a:ext>
            </a:extLst>
          </p:cNvPr>
          <p:cNvSpPr/>
          <p:nvPr/>
        </p:nvSpPr>
        <p:spPr>
          <a:xfrm>
            <a:off x="3199847" y="5474226"/>
            <a:ext cx="2657613" cy="1247248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DCE98-10B7-7384-04E6-B03B93611939}"/>
              </a:ext>
            </a:extLst>
          </p:cNvPr>
          <p:cNvSpPr txBox="1"/>
          <p:nvPr/>
        </p:nvSpPr>
        <p:spPr>
          <a:xfrm>
            <a:off x="875104" y="676096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VPC3 DB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AD0174-6C81-A0D8-A4CD-E28B9005B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2440635"/>
            <a:ext cx="5840178" cy="30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1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B44C6-98A2-B665-7FB7-5513A2230711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DAA320-E31D-320C-372B-C7CAA5F7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A9E1BA0-CAC1-69BA-55BF-5132D3D3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F7A39F-1E01-58DD-9D17-7712B35ABF89}"/>
              </a:ext>
            </a:extLst>
          </p:cNvPr>
          <p:cNvSpPr/>
          <p:nvPr/>
        </p:nvSpPr>
        <p:spPr>
          <a:xfrm>
            <a:off x="3048000" y="3429000"/>
            <a:ext cx="3048000" cy="320040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5A548-BB32-810D-02D9-56FBE203A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692531"/>
            <a:ext cx="5880132" cy="4005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D5640F-C266-7E28-FFF7-5D2075268C8C}"/>
              </a:ext>
            </a:extLst>
          </p:cNvPr>
          <p:cNvSpPr txBox="1"/>
          <p:nvPr/>
        </p:nvSpPr>
        <p:spPr>
          <a:xfrm>
            <a:off x="875104" y="676096"/>
            <a:ext cx="1351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WAS, DB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연동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891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Gateway Endpoint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9722DD-553A-4D08-E7B7-F611B1BD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372" y="1681470"/>
            <a:ext cx="5921521" cy="438842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5FCE599-16C5-091F-66A6-4485D13F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A9811E-9AC6-1671-460B-E1A5C771891F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19306-3F3A-D5BE-71A8-F930059E6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72CCEB-1F71-B0F3-A4AC-8BAE280F7D05}"/>
              </a:ext>
            </a:extLst>
          </p:cNvPr>
          <p:cNvSpPr/>
          <p:nvPr/>
        </p:nvSpPr>
        <p:spPr>
          <a:xfrm>
            <a:off x="2345635" y="2887044"/>
            <a:ext cx="1524000" cy="124763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2361713" y="3075056"/>
            <a:ext cx="7507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대용량 트래픽 처리는 왜 중요한가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C7EB46-1B18-081C-6839-08610BE6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9594D8-1DF4-2F32-5D72-11A1403F7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2831276"/>
            <a:ext cx="5797363" cy="20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AD521C-6B2B-C376-F4E8-BDC4368A6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513845"/>
            <a:ext cx="5858693" cy="1609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6FBDBC-BC57-A1E3-E528-CE9E7E587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3569288"/>
            <a:ext cx="5603886" cy="23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8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C36D81-E24F-4ECF-19FF-670E6DAA7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13" y="1149110"/>
            <a:ext cx="4480121" cy="54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6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DD041-9EA3-F94C-0D84-E38C5AE1F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248155"/>
            <a:ext cx="5717850" cy="49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D132D3-80F9-829B-92A5-8B860CAE1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193240"/>
            <a:ext cx="5879374" cy="308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8CA899-8153-A195-BCA8-A51703381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4812065"/>
            <a:ext cx="5821396" cy="9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4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887CB8-3D05-664C-8F36-FF88D0315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989309"/>
            <a:ext cx="5903246" cy="34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Route53 ,WAF ,CloudFront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1BCDCB0-5904-A834-D307-B5F8DD27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D6870B-6124-94FA-9B77-D37D1D5BDF30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3EE0A-1605-43C4-7699-E0988E26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A371-B3B6-3E79-60AD-8327D35F4A61}"/>
              </a:ext>
            </a:extLst>
          </p:cNvPr>
          <p:cNvSpPr/>
          <p:nvPr/>
        </p:nvSpPr>
        <p:spPr>
          <a:xfrm>
            <a:off x="636104" y="1178876"/>
            <a:ext cx="610513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AC676-D3F5-4258-120A-024343FF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89" y="1531432"/>
            <a:ext cx="5892899" cy="2126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C43E8-BD2A-EDF7-BE0C-A301050F5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3775709"/>
            <a:ext cx="5850530" cy="21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2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Global Accelerator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BB459-4AE7-312E-FE08-D19F20C59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2959458"/>
            <a:ext cx="4429743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080764-6902-D1A4-8A19-E386A3754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4111224"/>
            <a:ext cx="4448796" cy="70494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4E5E0C-6DF3-1352-993A-71C4D472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28964-0F42-5AFA-7552-B2CC80029C23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9737F2-B280-1061-D42B-F3DBBEACF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B95394-479B-4E4F-02F8-F901FF531AEE}"/>
              </a:ext>
            </a:extLst>
          </p:cNvPr>
          <p:cNvSpPr/>
          <p:nvPr/>
        </p:nvSpPr>
        <p:spPr>
          <a:xfrm>
            <a:off x="1296341" y="1149111"/>
            <a:ext cx="4686552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9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Global Accelerator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4E5E0C-6DF3-1352-993A-71C4D472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28964-0F42-5AFA-7552-B2CC80029C23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9737F2-B280-1061-D42B-F3DBBEAC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B95394-479B-4E4F-02F8-F901FF531AEE}"/>
              </a:ext>
            </a:extLst>
          </p:cNvPr>
          <p:cNvSpPr/>
          <p:nvPr/>
        </p:nvSpPr>
        <p:spPr>
          <a:xfrm>
            <a:off x="1296341" y="1149111"/>
            <a:ext cx="4686552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76D52-ECD9-C2DA-630D-31333693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56" y="1331422"/>
            <a:ext cx="5613298" cy="4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Global Accelerator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4E5E0C-6DF3-1352-993A-71C4D472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28964-0F42-5AFA-7552-B2CC80029C23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9737F2-B280-1061-D42B-F3DBBEAC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B95394-479B-4E4F-02F8-F901FF531AEE}"/>
              </a:ext>
            </a:extLst>
          </p:cNvPr>
          <p:cNvSpPr/>
          <p:nvPr/>
        </p:nvSpPr>
        <p:spPr>
          <a:xfrm>
            <a:off x="1296341" y="1149111"/>
            <a:ext cx="4686552" cy="227988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003292-2385-799D-2351-75804171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1650260"/>
            <a:ext cx="5798432" cy="399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4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834486" y="1843950"/>
            <a:ext cx="10322230" cy="3170100"/>
            <a:chOff x="885286" y="2010598"/>
            <a:chExt cx="10322230" cy="31701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88528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908763" y="2964707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나눔스퀘어 Light"/>
                  <a:cs typeface="+mn-cs"/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155281" y="2521059"/>
            <a:ext cx="82525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ea typeface="나눔스퀘어 Light"/>
              </a:rPr>
              <a:t>대부분의 포털 사이트의 메인 웹 페이지 </a:t>
            </a:r>
            <a:endParaRPr lang="en-US" altLang="ko-KR" sz="2800" b="1" dirty="0">
              <a:solidFill>
                <a:prstClr val="white"/>
              </a:solidFill>
              <a:ea typeface="나눔스퀘어 Light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ea typeface="나눔스퀘어 Light"/>
              </a:rPr>
              <a:t>트래픽은</a:t>
            </a:r>
            <a:r>
              <a:rPr lang="en-US" altLang="ko-KR" sz="2800" b="1" dirty="0">
                <a:solidFill>
                  <a:prstClr val="white"/>
                </a:solidFill>
                <a:ea typeface="나눔스퀘어 Light"/>
              </a:rPr>
              <a:t>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급격히 변화 하는데 그 변화에 대응하고 </a:t>
            </a:r>
            <a:endParaRPr kumimoji="0" lang="en-US" altLang="ko-KR" sz="28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white"/>
                </a:solidFill>
                <a:ea typeface="나눔스퀘어 Light"/>
              </a:rPr>
              <a:t>안정적인 서비스를 제공하기 위해서는 </a:t>
            </a:r>
            <a:endParaRPr lang="en-US" altLang="ko-KR" sz="2800" b="1" dirty="0">
              <a:solidFill>
                <a:prstClr val="white"/>
              </a:solidFill>
              <a:ea typeface="나눔스퀘어 Light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대규모 트래픽을 다루는 분산 처리기능은 </a:t>
            </a:r>
            <a:r>
              <a:rPr lang="ko-KR" altLang="en-US" sz="2800" b="1" dirty="0">
                <a:solidFill>
                  <a:prstClr val="white"/>
                </a:solidFill>
                <a:ea typeface="나눔스퀘어 Light"/>
              </a:rPr>
              <a:t>필수적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03635-6C57-D5EC-3D93-40DD2C08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Global Accelerator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4E5E0C-6DF3-1352-993A-71C4D472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28964-0F42-5AFA-7552-B2CC80029C23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9737F2-B280-1061-D42B-F3DBBEAC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B95394-479B-4E4F-02F8-F901FF531AEE}"/>
              </a:ext>
            </a:extLst>
          </p:cNvPr>
          <p:cNvSpPr/>
          <p:nvPr/>
        </p:nvSpPr>
        <p:spPr>
          <a:xfrm>
            <a:off x="113108" y="2478157"/>
            <a:ext cx="403727" cy="543339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244EBC-F353-5597-2768-DF7B777A1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2918063"/>
            <a:ext cx="5852896" cy="202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구상도 구현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Global Accelerator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C4E5E0C-6DF3-1352-993A-71C4D472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28964-0F42-5AFA-7552-B2CC80029C23}"/>
              </a:ext>
            </a:extLst>
          </p:cNvPr>
          <p:cNvSpPr/>
          <p:nvPr/>
        </p:nvSpPr>
        <p:spPr>
          <a:xfrm>
            <a:off x="0" y="1104708"/>
            <a:ext cx="6096000" cy="575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9737F2-B280-1061-D42B-F3DBBEAC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07" y="1193241"/>
            <a:ext cx="5869786" cy="557622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B95394-479B-4E4F-02F8-F901FF531AEE}"/>
              </a:ext>
            </a:extLst>
          </p:cNvPr>
          <p:cNvSpPr/>
          <p:nvPr/>
        </p:nvSpPr>
        <p:spPr>
          <a:xfrm>
            <a:off x="1762539" y="1188720"/>
            <a:ext cx="530087" cy="600324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973B2-618B-8DFE-4CC2-584F92033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07" y="2941483"/>
            <a:ext cx="5737631" cy="20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글로벌 IT리서치그룹 가트너가 주목하는 2021년 IT 트렌드를 이끌 키워드는?">
            <a:extLst>
              <a:ext uri="{FF2B5EF4-FFF2-40B4-BE49-F238E27FC236}">
                <a16:creationId xmlns:a16="http://schemas.microsoft.com/office/drawing/2014/main" id="{D22B4077-DDA3-DF36-E154-D251E64B2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 및 지향성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 및 지향성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나눔스퀘어 Light"/>
                <a:cs typeface="+mn-cs"/>
              </a:rPr>
              <a:t>마치며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855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이번 프로젝트의 개인적인 목표는 배운 리소스들을 최대한 활용하는 것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C6107E-559E-0F25-AAB0-10CDAD370043}"/>
              </a:ext>
            </a:extLst>
          </p:cNvPr>
          <p:cNvSpPr/>
          <p:nvPr/>
        </p:nvSpPr>
        <p:spPr>
          <a:xfrm>
            <a:off x="132080" y="342900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67223-788C-34E5-3E51-646341E5C44F}"/>
              </a:ext>
            </a:extLst>
          </p:cNvPr>
          <p:cNvSpPr/>
          <p:nvPr/>
        </p:nvSpPr>
        <p:spPr>
          <a:xfrm>
            <a:off x="127660" y="559653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CBA81-D55D-0E1A-75D0-F618C66E7D27}"/>
              </a:ext>
            </a:extLst>
          </p:cNvPr>
          <p:cNvSpPr txBox="1"/>
          <p:nvPr/>
        </p:nvSpPr>
        <p:spPr>
          <a:xfrm>
            <a:off x="339536" y="3429000"/>
            <a:ext cx="521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하지만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  <a:ea typeface="나눔스퀘어 Light"/>
              </a:rPr>
              <a:t> 실제로 사용 가능성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에서는 아쉬움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A4336-6CD3-90B3-37BB-550146136211}"/>
              </a:ext>
            </a:extLst>
          </p:cNvPr>
          <p:cNvSpPr txBox="1"/>
          <p:nvPr/>
        </p:nvSpPr>
        <p:spPr>
          <a:xfrm>
            <a:off x="339536" y="5602868"/>
            <a:ext cx="802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기업이 실제로 사용하고 적용 가능한 환경을 구축하는 것으로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FB39B-EDEF-C77D-1D4B-A762F254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03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43204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43AA5F-A5AA-72EB-0932-BAEE3D97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90332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5C11CF-A906-8F8D-C690-D79B1E8A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92FD6-4F10-4957-A5EF-455D60B194A5}"/>
              </a:ext>
            </a:extLst>
          </p:cNvPr>
          <p:cNvSpPr txBox="1"/>
          <p:nvPr/>
        </p:nvSpPr>
        <p:spPr>
          <a:xfrm>
            <a:off x="6882349" y="2101615"/>
            <a:ext cx="2969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대용량 트래픽 처리를 위한</a:t>
            </a:r>
            <a:endParaRPr lang="en-US" altLang="ko-KR" dirty="0"/>
          </a:p>
          <a:p>
            <a:pPr algn="ctr"/>
            <a:r>
              <a:rPr lang="en-US" altLang="ko-KR" dirty="0"/>
              <a:t>AWS ALB </a:t>
            </a:r>
            <a:r>
              <a:rPr lang="ko-KR" altLang="en-US" dirty="0"/>
              <a:t>및 </a:t>
            </a:r>
            <a:r>
              <a:rPr lang="en-US" altLang="ko-KR" dirty="0"/>
              <a:t>ASG </a:t>
            </a:r>
            <a:r>
              <a:rPr lang="ko-KR" altLang="en-US" dirty="0"/>
              <a:t>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25F85-2541-4CA0-97C7-CD8834373637}"/>
              </a:ext>
            </a:extLst>
          </p:cNvPr>
          <p:cNvSpPr txBox="1"/>
          <p:nvPr/>
        </p:nvSpPr>
        <p:spPr>
          <a:xfrm>
            <a:off x="-80472" y="5223327"/>
            <a:ext cx="3493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Route 53, Global Accelerator </a:t>
            </a:r>
            <a:r>
              <a:rPr lang="ko-KR" altLang="en-US" dirty="0"/>
              <a:t>등</a:t>
            </a:r>
            <a:endParaRPr lang="en-US" altLang="ko-KR" dirty="0"/>
          </a:p>
          <a:p>
            <a:pPr algn="ctr"/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확장성을 위한</a:t>
            </a:r>
            <a:endParaRPr lang="en-US" altLang="ko-KR" dirty="0"/>
          </a:p>
          <a:p>
            <a:pPr algn="ctr"/>
            <a:r>
              <a:rPr lang="ko-KR" altLang="en-US" dirty="0"/>
              <a:t>네트워크 서비스 구현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F71E4-2510-42E7-9960-74E752DA3FC5}"/>
              </a:ext>
            </a:extLst>
          </p:cNvPr>
          <p:cNvSpPr txBox="1"/>
          <p:nvPr/>
        </p:nvSpPr>
        <p:spPr>
          <a:xfrm>
            <a:off x="8757588" y="5294383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WEB, WAS, DB </a:t>
            </a:r>
          </a:p>
          <a:p>
            <a:pPr algn="ctr"/>
            <a:r>
              <a:rPr lang="ko-KR" altLang="en-US" dirty="0"/>
              <a:t>서버 분리 및 연동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21806" y="4959785"/>
            <a:ext cx="990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WAS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개인 프로젝트 설명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377F9-B0C7-766F-7495-0762F32836A6}"/>
              </a:ext>
            </a:extLst>
          </p:cNvPr>
          <p:cNvSpPr txBox="1"/>
          <p:nvPr/>
        </p:nvSpPr>
        <p:spPr>
          <a:xfrm>
            <a:off x="875104" y="101916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6B7B4-9B86-03D4-6FD1-8BDA16428298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프로젝트 설명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4355D24-F694-FDC3-1B37-335D6612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684" y="2090402"/>
            <a:ext cx="1198856" cy="7665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FDBB6DB-E0E7-01E0-1B50-BE677EFC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179" y="5177342"/>
            <a:ext cx="905049" cy="8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9EE90-1A98-84CA-6DF3-9750850B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78" y="2580332"/>
            <a:ext cx="7296519" cy="3165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87E0DB-83C0-67D5-E394-34C53F7DA3BA}"/>
              </a:ext>
            </a:extLst>
          </p:cNvPr>
          <p:cNvSpPr txBox="1"/>
          <p:nvPr/>
        </p:nvSpPr>
        <p:spPr>
          <a:xfrm>
            <a:off x="875104" y="101916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ECE57-2489-D278-B38E-B7AAB0BFC62C}"/>
              </a:ext>
            </a:extLst>
          </p:cNvPr>
          <p:cNvSpPr txBox="1"/>
          <p:nvPr/>
        </p:nvSpPr>
        <p:spPr>
          <a:xfrm>
            <a:off x="875104" y="676096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부하문제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A1C7724-5105-51C6-8038-5928FEA273C8}"/>
              </a:ext>
            </a:extLst>
          </p:cNvPr>
          <p:cNvSpPr/>
          <p:nvPr/>
        </p:nvSpPr>
        <p:spPr>
          <a:xfrm>
            <a:off x="609600" y="1562100"/>
            <a:ext cx="3124200" cy="157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D36C06-454D-DFB5-1DD5-E94E0A1ACB08}"/>
              </a:ext>
            </a:extLst>
          </p:cNvPr>
          <p:cNvSpPr txBox="1"/>
          <p:nvPr/>
        </p:nvSpPr>
        <p:spPr>
          <a:xfrm>
            <a:off x="1021752" y="2118667"/>
            <a:ext cx="212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대량의 트래픽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1C348EF1-2D99-D939-4109-D9AAC0328E5C}"/>
              </a:ext>
            </a:extLst>
          </p:cNvPr>
          <p:cNvSpPr/>
          <p:nvPr/>
        </p:nvSpPr>
        <p:spPr>
          <a:xfrm>
            <a:off x="8636000" y="1411932"/>
            <a:ext cx="1917700" cy="11684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rgbClr val="C00000"/>
                </a:solidFill>
              </a:rPr>
              <a:t>힘듬</a:t>
            </a:r>
            <a:r>
              <a:rPr lang="en-US" altLang="ko-KR" sz="2400" b="1" dirty="0">
                <a:solidFill>
                  <a:srgbClr val="C00000"/>
                </a:solidFill>
              </a:rPr>
              <a:t>!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9CD913-1B6C-CF89-E55A-6C1BDFC2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26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7E0DB-83C0-67D5-E394-34C53F7DA3BA}"/>
              </a:ext>
            </a:extLst>
          </p:cNvPr>
          <p:cNvSpPr txBox="1"/>
          <p:nvPr/>
        </p:nvSpPr>
        <p:spPr>
          <a:xfrm>
            <a:off x="875104" y="101916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ECE57-2489-D278-B38E-B7AAB0BFC62C}"/>
              </a:ext>
            </a:extLst>
          </p:cNvPr>
          <p:cNvSpPr txBox="1"/>
          <p:nvPr/>
        </p:nvSpPr>
        <p:spPr>
          <a:xfrm>
            <a:off x="875104" y="676096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보안문제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09B00E-3B76-D9D5-B631-9AEC2428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00" y="2199133"/>
            <a:ext cx="9241199" cy="326231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CE3F378-6D68-0746-0948-6E32FD5C3D9A}"/>
              </a:ext>
            </a:extLst>
          </p:cNvPr>
          <p:cNvSpPr/>
          <p:nvPr/>
        </p:nvSpPr>
        <p:spPr>
          <a:xfrm>
            <a:off x="2777790" y="2009674"/>
            <a:ext cx="1972010" cy="8890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14298-88E6-B3C5-DD1D-72FBF7A30A4A}"/>
              </a:ext>
            </a:extLst>
          </p:cNvPr>
          <p:cNvSpPr txBox="1"/>
          <p:nvPr/>
        </p:nvSpPr>
        <p:spPr>
          <a:xfrm>
            <a:off x="272380" y="2199133"/>
            <a:ext cx="197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해커 공격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13AC3E9-94C2-740C-9A5D-413073150B7D}"/>
              </a:ext>
            </a:extLst>
          </p:cNvPr>
          <p:cNvSpPr/>
          <p:nvPr/>
        </p:nvSpPr>
        <p:spPr>
          <a:xfrm>
            <a:off x="7620000" y="1668807"/>
            <a:ext cx="1841500" cy="14986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6234B-68B5-FBDC-B828-926BFE72B5B4}"/>
              </a:ext>
            </a:extLst>
          </p:cNvPr>
          <p:cNvSpPr txBox="1"/>
          <p:nvPr/>
        </p:nvSpPr>
        <p:spPr>
          <a:xfrm>
            <a:off x="8064500" y="2418107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취약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83916F-2D94-7BC1-0080-0295C637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9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7E0DB-83C0-67D5-E394-34C53F7DA3BA}"/>
              </a:ext>
            </a:extLst>
          </p:cNvPr>
          <p:cNvSpPr txBox="1"/>
          <p:nvPr/>
        </p:nvSpPr>
        <p:spPr>
          <a:xfrm>
            <a:off x="875104" y="101916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ECE57-2489-D278-B38E-B7AAB0BFC62C}"/>
              </a:ext>
            </a:extLst>
          </p:cNvPr>
          <p:cNvSpPr txBox="1"/>
          <p:nvPr/>
        </p:nvSpPr>
        <p:spPr>
          <a:xfrm>
            <a:off x="875104" y="676096"/>
            <a:ext cx="1457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WEB, WAS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 분리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CFF158-D835-053B-F678-AC78243A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4" y="1993900"/>
            <a:ext cx="11530523" cy="3683000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95A42C90-FC0C-14ED-6B6F-D0CABD40CDC8}"/>
              </a:ext>
            </a:extLst>
          </p:cNvPr>
          <p:cNvSpPr/>
          <p:nvPr/>
        </p:nvSpPr>
        <p:spPr>
          <a:xfrm>
            <a:off x="8597900" y="1564332"/>
            <a:ext cx="1917700" cy="11684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동적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1C988873-CE55-3393-C8EE-256FFABC25C5}"/>
              </a:ext>
            </a:extLst>
          </p:cNvPr>
          <p:cNvSpPr/>
          <p:nvPr/>
        </p:nvSpPr>
        <p:spPr>
          <a:xfrm flipH="1">
            <a:off x="1676401" y="1993900"/>
            <a:ext cx="1917700" cy="11684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정적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43357-87F1-3DEE-F26A-02B93522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2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1142</Words>
  <Application>Microsoft Office PowerPoint</Application>
  <PresentationFormat>와이드스크린</PresentationFormat>
  <Paragraphs>331</Paragraphs>
  <Slides>55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Amazon Ember</vt:lpstr>
      <vt:lpstr>나눔스퀘어 ExtraBold</vt:lpstr>
      <vt:lpstr>나눔스퀘어 Light</vt:lpstr>
      <vt:lpstr>맑은 고딕</vt:lpstr>
      <vt:lpstr>맑은 고딕</vt:lpstr>
      <vt:lpstr>Arial</vt:lpstr>
      <vt:lpstr>Arial Nova Light</vt:lpstr>
      <vt:lpstr>Office 테마</vt:lpstr>
      <vt:lpstr>1_Office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In Gyu Yun</cp:lastModifiedBy>
  <cp:revision>44</cp:revision>
  <dcterms:created xsi:type="dcterms:W3CDTF">2020-09-07T02:34:06Z</dcterms:created>
  <dcterms:modified xsi:type="dcterms:W3CDTF">2023-09-26T10:09:33Z</dcterms:modified>
</cp:coreProperties>
</file>